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eague Spartan" panose="020B0604020202020204" charset="0"/>
      <p:regular r:id="rId28"/>
      <p:bold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3FCA58-4DBC-4723-8A66-9EB4E25A6BFE}">
  <a:tblStyle styleId="{763FCA58-4DBC-4723-8A66-9EB4E25A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25FEC65-1CCC-413C-8166-2A4A7F481A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495" autoAdjust="0"/>
  </p:normalViewPr>
  <p:slideViewPr>
    <p:cSldViewPr snapToGrid="0">
      <p:cViewPr varScale="1">
        <p:scale>
          <a:sx n="53" d="100"/>
          <a:sy n="53" d="100"/>
        </p:scale>
        <p:origin x="1534" y="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1a923c238_3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g2d1a923c238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daf15bfb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g2fdaf15bfb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d971aea9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g2fd971aea9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1a923c238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2d1a923c238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d1a923c238_3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d1a923c238_3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d1a923c238_3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g2d1a923c238_3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2079d00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302079d00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d29012dc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d29012dc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1073b7c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321;g301073b7c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1a923c238_3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35" name="Google Shape;335;g2d1a923c238_3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1a923c238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2d1a923c238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fd971aea9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51" name="Google Shape;351;g2fd971aea9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da11256ac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2da11256ac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f757b73a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28f757b73a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c948bcf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g2dc948bcf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1a923c238_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g2d1a923c238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a01bc82a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Google Shape;173;g2da01bc82a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1a923c238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2d1a923c238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fdaf15bf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g2fdaf15bf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hyperlink" Target="http://drive.google.com/file/d/1ssCO8el9VRxDEnH4gYQDVQz3h9Q5r-iE/view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3"/>
          <p:cNvGrpSpPr/>
          <p:nvPr/>
        </p:nvGrpSpPr>
        <p:grpSpPr>
          <a:xfrm>
            <a:off x="0" y="-180825"/>
            <a:ext cx="3480328" cy="10468053"/>
            <a:chOff x="0" y="-47625"/>
            <a:chExt cx="812800" cy="2757000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0" y="-47625"/>
              <a:ext cx="8127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3"/>
          <p:cNvSpPr txBox="1"/>
          <p:nvPr/>
        </p:nvSpPr>
        <p:spPr>
          <a:xfrm>
            <a:off x="4105522" y="3428994"/>
            <a:ext cx="72186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46" b="1">
                <a:latin typeface="Lato"/>
                <a:ea typeface="Lato"/>
                <a:cs typeface="Lato"/>
                <a:sym typeface="Lato"/>
              </a:rPr>
              <a:t>SignQuest</a:t>
            </a:r>
            <a:endParaRPr/>
          </a:p>
        </p:txBody>
      </p:sp>
      <p:cxnSp>
        <p:nvCxnSpPr>
          <p:cNvPr id="89" name="Google Shape;89;p13"/>
          <p:cNvCxnSpPr/>
          <p:nvPr/>
        </p:nvCxnSpPr>
        <p:spPr>
          <a:xfrm rot="10800000" flipH="1">
            <a:off x="4105522" y="4667402"/>
            <a:ext cx="9687900" cy="20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13"/>
          <p:cNvSpPr/>
          <p:nvPr/>
        </p:nvSpPr>
        <p:spPr>
          <a:xfrm>
            <a:off x="13763158" y="387350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 extrusionOk="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4262526" y="6026375"/>
            <a:ext cx="6464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13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050" y="563674"/>
            <a:ext cx="3268214" cy="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4105525" y="5300325"/>
            <a:ext cx="72186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Capstone Project Phase B </a:t>
            </a:r>
            <a:br>
              <a:rPr lang="en-US" sz="3000" u="sng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</a:br>
            <a:endParaRPr sz="3000" u="sng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Students</a:t>
            </a:r>
            <a:r>
              <a:rPr lang="en-US" sz="30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: Guy Shlomo Banbo &amp; Elior Malik</a:t>
            </a:r>
            <a:endParaRPr sz="30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Supervisor</a:t>
            </a:r>
            <a:r>
              <a:rPr lang="en-US" sz="30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: Reuven Cohen</a:t>
            </a:r>
            <a:endParaRPr sz="30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lvl="0" indent="0" algn="l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13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7546500" y="9787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800">
                <a:solidFill>
                  <a:srgbClr val="212121"/>
                </a:solidFill>
              </a:rPr>
              <a:t>1</a:t>
            </a:fld>
            <a:endParaRPr sz="180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09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7721388" y="0"/>
            <a:ext cx="49575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8" dirty="0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</a:t>
            </a:r>
            <a:endParaRPr sz="2000" dirty="0"/>
          </a:p>
        </p:txBody>
      </p:sp>
      <p:grpSp>
        <p:nvGrpSpPr>
          <p:cNvPr id="229" name="Google Shape;229;p22"/>
          <p:cNvGrpSpPr/>
          <p:nvPr/>
        </p:nvGrpSpPr>
        <p:grpSpPr>
          <a:xfrm>
            <a:off x="17373600" y="-180827"/>
            <a:ext cx="914400" cy="10468053"/>
            <a:chOff x="0" y="-47625"/>
            <a:chExt cx="812800" cy="2757000"/>
          </a:xfrm>
        </p:grpSpPr>
        <p:sp>
          <p:nvSpPr>
            <p:cNvPr id="230" name="Google Shape;230;p22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2"/>
            <p:cNvSpPr txBox="1"/>
            <p:nvPr/>
          </p:nvSpPr>
          <p:spPr>
            <a:xfrm>
              <a:off x="0" y="-47625"/>
              <a:ext cx="8127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22"/>
          <p:cNvSpPr txBox="1"/>
          <p:nvPr/>
        </p:nvSpPr>
        <p:spPr>
          <a:xfrm>
            <a:off x="953575" y="1436425"/>
            <a:ext cx="14049000" cy="3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The dataset contains videos of ASL gestures 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the videos were  collected mainly form 2 sources: WLASL, SignASL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videos of 30 different signs are included in the dataset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Data augmentation techniques were used due to limited number of video per word.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The dataset (after augmentation) contains more than 5000 videos.</a:t>
            </a:r>
            <a:endParaRPr sz="3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</p:txBody>
      </p:sp>
      <p:pic>
        <p:nvPicPr>
          <p:cNvPr id="233" name="Google Shape;2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9175" y="5214650"/>
            <a:ext cx="571500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2"/>
          <p:cNvSpPr txBox="1"/>
          <p:nvPr/>
        </p:nvSpPr>
        <p:spPr>
          <a:xfrm>
            <a:off x="4673775" y="8488750"/>
            <a:ext cx="139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</a:t>
            </a:r>
            <a:endParaRPr sz="29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5075" y="5214650"/>
            <a:ext cx="571500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2"/>
          <p:cNvSpPr txBox="1"/>
          <p:nvPr/>
        </p:nvSpPr>
        <p:spPr>
          <a:xfrm>
            <a:off x="11514975" y="8488750"/>
            <a:ext cx="233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 Language</a:t>
            </a:r>
            <a:endParaRPr sz="2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2"/>
          <p:cNvSpPr txBox="1">
            <a:spLocks noGrp="1"/>
          </p:cNvSpPr>
          <p:nvPr>
            <p:ph type="sldNum" idx="12"/>
          </p:nvPr>
        </p:nvSpPr>
        <p:spPr>
          <a:xfrm>
            <a:off x="6911275" y="992190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12121"/>
                </a:solidFill>
              </a:rPr>
              <a:t>10</a:t>
            </a:fld>
            <a:endParaRPr sz="180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09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6572396" y="130085"/>
            <a:ext cx="3853851" cy="105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8" dirty="0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Results</a:t>
            </a:r>
            <a:endParaRPr sz="2000" dirty="0"/>
          </a:p>
        </p:txBody>
      </p:sp>
      <p:grpSp>
        <p:nvGrpSpPr>
          <p:cNvPr id="245" name="Google Shape;245;p23"/>
          <p:cNvGrpSpPr/>
          <p:nvPr/>
        </p:nvGrpSpPr>
        <p:grpSpPr>
          <a:xfrm>
            <a:off x="17373600" y="-180827"/>
            <a:ext cx="914400" cy="10468053"/>
            <a:chOff x="0" y="-47625"/>
            <a:chExt cx="812800" cy="2757000"/>
          </a:xfrm>
        </p:grpSpPr>
        <p:sp>
          <p:nvSpPr>
            <p:cNvPr id="246" name="Google Shape;246;p2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3"/>
            <p:cNvSpPr txBox="1"/>
            <p:nvPr/>
          </p:nvSpPr>
          <p:spPr>
            <a:xfrm>
              <a:off x="0" y="-47625"/>
              <a:ext cx="8127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23"/>
          <p:cNvSpPr txBox="1"/>
          <p:nvPr/>
        </p:nvSpPr>
        <p:spPr>
          <a:xfrm>
            <a:off x="953575" y="1436425"/>
            <a:ext cx="14055900" cy="3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 err="1">
                <a:solidFill>
                  <a:schemeClr val="dk1"/>
                </a:solidFill>
              </a:rPr>
              <a:t>Mediapipe</a:t>
            </a:r>
            <a:r>
              <a:rPr lang="en-US" sz="3200" dirty="0">
                <a:solidFill>
                  <a:schemeClr val="dk1"/>
                </a:solidFill>
              </a:rPr>
              <a:t> was used to collect the hand key points from the videos in the dataset. The key points are the inputs the model was trained and tested on. </a:t>
            </a:r>
            <a:endParaRPr sz="3200" dirty="0">
              <a:solidFill>
                <a:schemeClr val="dk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dk1"/>
                </a:solidFill>
              </a:rPr>
              <a:t>10% of the dataset was used for the test set, including 524 videos.</a:t>
            </a:r>
            <a:endParaRPr sz="3200" dirty="0">
              <a:solidFill>
                <a:schemeClr val="dk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dk1"/>
                </a:solidFill>
              </a:rPr>
              <a:t>The final training loss is 0.03 and the training accuracy is 99%.</a:t>
            </a:r>
            <a:endParaRPr sz="3200" dirty="0">
              <a:solidFill>
                <a:schemeClr val="dk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dk1"/>
                </a:solidFill>
              </a:rPr>
              <a:t>The final test loss is 0.07 and the test accuracy is 98%.</a:t>
            </a:r>
            <a:endParaRPr sz="3200" dirty="0">
              <a:solidFill>
                <a:schemeClr val="dk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dk1"/>
                </a:solidFill>
              </a:rPr>
              <a:t>The model's excellent performance is demonstrated by its low loss value and high accuracy across both the training and test sets</a:t>
            </a:r>
            <a:endParaRPr sz="3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249" name="Google Shape;249;p23"/>
          <p:cNvSpPr txBox="1">
            <a:spLocks noGrp="1"/>
          </p:cNvSpPr>
          <p:nvPr>
            <p:ph type="sldNum" idx="12"/>
          </p:nvPr>
        </p:nvSpPr>
        <p:spPr>
          <a:xfrm>
            <a:off x="6911275" y="992190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12121"/>
                </a:solidFill>
              </a:rPr>
              <a:t>11</a:t>
            </a:fld>
            <a:endParaRPr sz="1800">
              <a:solidFill>
                <a:srgbClr val="212121"/>
              </a:solidFill>
            </a:endParaRPr>
          </a:p>
        </p:txBody>
      </p:sp>
      <p:pic>
        <p:nvPicPr>
          <p:cNvPr id="250" name="Google Shape;2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8900" y="5687100"/>
            <a:ext cx="12126851" cy="39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09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4"/>
          <p:cNvSpPr txBox="1"/>
          <p:nvPr/>
        </p:nvSpPr>
        <p:spPr>
          <a:xfrm>
            <a:off x="5819200" y="452700"/>
            <a:ext cx="54435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Main Tools We Used </a:t>
            </a:r>
            <a:endParaRPr sz="2000"/>
          </a:p>
        </p:txBody>
      </p:sp>
      <p:grpSp>
        <p:nvGrpSpPr>
          <p:cNvPr id="257" name="Google Shape;257;p24"/>
          <p:cNvGrpSpPr/>
          <p:nvPr/>
        </p:nvGrpSpPr>
        <p:grpSpPr>
          <a:xfrm>
            <a:off x="17373600" y="-180827"/>
            <a:ext cx="914400" cy="10468053"/>
            <a:chOff x="0" y="-47625"/>
            <a:chExt cx="812800" cy="2757000"/>
          </a:xfrm>
        </p:grpSpPr>
        <p:sp>
          <p:nvSpPr>
            <p:cNvPr id="258" name="Google Shape;258;p2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4"/>
            <p:cNvSpPr txBox="1"/>
            <p:nvPr/>
          </p:nvSpPr>
          <p:spPr>
            <a:xfrm>
              <a:off x="0" y="-47625"/>
              <a:ext cx="8127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24"/>
          <p:cNvSpPr txBox="1">
            <a:spLocks noGrp="1"/>
          </p:cNvSpPr>
          <p:nvPr>
            <p:ph type="sldNum" idx="12"/>
          </p:nvPr>
        </p:nvSpPr>
        <p:spPr>
          <a:xfrm>
            <a:off x="6844550" y="992190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12121"/>
                </a:solidFill>
              </a:rPr>
              <a:t>12</a:t>
            </a:fld>
            <a:endParaRPr sz="1800">
              <a:solidFill>
                <a:srgbClr val="212121"/>
              </a:solidFill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1206300" y="2010500"/>
            <a:ext cx="13300500" cy="48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provided different machine learning tools, including LSTM.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used for building the model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MediaPipe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library used for extracting hand key points from videos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Tkinter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library used for developing the user interface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OpenCV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library used for capturing live camera feed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MongoDB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database used for storing lessons and users information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09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6426620" y="87075"/>
            <a:ext cx="4957500" cy="18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8" dirty="0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 Case Diagram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98" dirty="0">
              <a:solidFill>
                <a:srgbClr val="593C8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269" name="Google Shape;269;p25"/>
          <p:cNvGrpSpPr/>
          <p:nvPr/>
        </p:nvGrpSpPr>
        <p:grpSpPr>
          <a:xfrm>
            <a:off x="17373600" y="-180827"/>
            <a:ext cx="914400" cy="10468053"/>
            <a:chOff x="0" y="-47625"/>
            <a:chExt cx="812800" cy="2757000"/>
          </a:xfrm>
        </p:grpSpPr>
        <p:sp>
          <p:nvSpPr>
            <p:cNvPr id="270" name="Google Shape;270;p25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5"/>
            <p:cNvSpPr txBox="1"/>
            <p:nvPr/>
          </p:nvSpPr>
          <p:spPr>
            <a:xfrm>
              <a:off x="0" y="-47625"/>
              <a:ext cx="8127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2" name="Google Shape;272;p25"/>
          <p:cNvPicPr preferRelativeResize="0"/>
          <p:nvPr/>
        </p:nvPicPr>
        <p:blipFill rotWithShape="1">
          <a:blip r:embed="rId4">
            <a:alphaModFix/>
          </a:blip>
          <a:srcRect t="317" b="327"/>
          <a:stretch/>
        </p:blipFill>
        <p:spPr>
          <a:xfrm>
            <a:off x="2733440" y="1356750"/>
            <a:ext cx="12343860" cy="85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5"/>
          <p:cNvSpPr txBox="1">
            <a:spLocks noGrp="1"/>
          </p:cNvSpPr>
          <p:nvPr>
            <p:ph type="sldNum" idx="12"/>
          </p:nvPr>
        </p:nvSpPr>
        <p:spPr>
          <a:xfrm>
            <a:off x="6939800" y="99221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12121"/>
                </a:solidFill>
              </a:rPr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09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1028700" y="435871"/>
            <a:ext cx="49575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Activity Diagram</a:t>
            </a:r>
            <a:endParaRPr sz="2000"/>
          </a:p>
        </p:txBody>
      </p:sp>
      <p:grpSp>
        <p:nvGrpSpPr>
          <p:cNvPr id="280" name="Google Shape;280;p26"/>
          <p:cNvGrpSpPr/>
          <p:nvPr/>
        </p:nvGrpSpPr>
        <p:grpSpPr>
          <a:xfrm>
            <a:off x="17373600" y="-180827"/>
            <a:ext cx="914400" cy="10468053"/>
            <a:chOff x="0" y="-47625"/>
            <a:chExt cx="812800" cy="2757000"/>
          </a:xfrm>
        </p:grpSpPr>
        <p:sp>
          <p:nvSpPr>
            <p:cNvPr id="281" name="Google Shape;281;p26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6"/>
            <p:cNvSpPr txBox="1"/>
            <p:nvPr/>
          </p:nvSpPr>
          <p:spPr>
            <a:xfrm>
              <a:off x="0" y="-47625"/>
              <a:ext cx="8127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3" name="Google Shape;2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063" y="301400"/>
            <a:ext cx="7849676" cy="891425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6844550" y="992190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12121"/>
                </a:solidFill>
              </a:rPr>
              <a:t>14</a:t>
            </a:fld>
            <a:endParaRPr sz="180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09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7377741" y="242366"/>
            <a:ext cx="49575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8" dirty="0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Testing</a:t>
            </a:r>
            <a:endParaRPr sz="2000" dirty="0"/>
          </a:p>
        </p:txBody>
      </p:sp>
      <p:grpSp>
        <p:nvGrpSpPr>
          <p:cNvPr id="291" name="Google Shape;291;p27"/>
          <p:cNvGrpSpPr/>
          <p:nvPr/>
        </p:nvGrpSpPr>
        <p:grpSpPr>
          <a:xfrm>
            <a:off x="17364425" y="-180825"/>
            <a:ext cx="923585" cy="10468053"/>
            <a:chOff x="0" y="-47625"/>
            <a:chExt cx="812800" cy="2757000"/>
          </a:xfrm>
        </p:grpSpPr>
        <p:sp>
          <p:nvSpPr>
            <p:cNvPr id="292" name="Google Shape;292;p27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7"/>
            <p:cNvSpPr txBox="1"/>
            <p:nvPr/>
          </p:nvSpPr>
          <p:spPr>
            <a:xfrm>
              <a:off x="0" y="-47625"/>
              <a:ext cx="8127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27"/>
          <p:cNvSpPr txBox="1">
            <a:spLocks noGrp="1"/>
          </p:cNvSpPr>
          <p:nvPr>
            <p:ph type="sldNum" idx="12"/>
          </p:nvPr>
        </p:nvSpPr>
        <p:spPr>
          <a:xfrm>
            <a:off x="6822125" y="99540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12121"/>
                </a:solidFill>
              </a:rPr>
              <a:t>15</a:t>
            </a:fld>
            <a:endParaRPr sz="1800">
              <a:solidFill>
                <a:srgbClr val="212121"/>
              </a:solidFill>
            </a:endParaRPr>
          </a:p>
        </p:txBody>
      </p:sp>
      <p:graphicFrame>
        <p:nvGraphicFramePr>
          <p:cNvPr id="296" name="Google Shape;296;p27"/>
          <p:cNvGraphicFramePr/>
          <p:nvPr>
            <p:extLst>
              <p:ext uri="{D42A27DB-BD31-4B8C-83A1-F6EECF244321}">
                <p14:modId xmlns:p14="http://schemas.microsoft.com/office/powerpoint/2010/main" val="161528744"/>
              </p:ext>
            </p:extLst>
          </p:nvPr>
        </p:nvGraphicFramePr>
        <p:xfrm>
          <a:off x="4676141" y="1743318"/>
          <a:ext cx="8000555" cy="7628057"/>
        </p:xfrm>
        <a:graphic>
          <a:graphicData uri="http://schemas.openxmlformats.org/drawingml/2006/table">
            <a:tbl>
              <a:tblPr>
                <a:noFill/>
                <a:tableStyleId>{763FCA58-4DBC-4723-8A66-9EB4E25A6BFE}</a:tableStyleId>
              </a:tblPr>
              <a:tblGrid>
                <a:gridCol w="512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0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8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94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159">
                <a:tc>
                  <a:txBody>
                    <a:bodyPr/>
                    <a:lstStyle/>
                    <a:p>
                      <a:pPr marL="5080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212121"/>
                          </a:solidFill>
                        </a:rPr>
                        <a:t>ID</a:t>
                      </a:r>
                      <a:endParaRPr sz="1400" b="1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5080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212121"/>
                          </a:solidFill>
                        </a:rPr>
                        <a:t>Action</a:t>
                      </a:r>
                      <a:endParaRPr sz="1400" b="1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5080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212121"/>
                          </a:solidFill>
                        </a:rPr>
                        <a:t>Expected result</a:t>
                      </a:r>
                      <a:endParaRPr sz="1400" b="1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5080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212121"/>
                          </a:solidFill>
                        </a:rPr>
                        <a:t>Actual Result</a:t>
                      </a:r>
                      <a:endParaRPr sz="1400" b="1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449">
                <a:tc>
                  <a:txBody>
                    <a:bodyPr/>
                    <a:lstStyle/>
                    <a:p>
                      <a:pPr marL="5080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212121"/>
                          </a:solidFill>
                        </a:rPr>
                        <a:t>1</a:t>
                      </a:r>
                      <a:endParaRPr sz="1400" b="1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080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Signing up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AutoNum type="arabicPeriod"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Success message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AutoNum type="arabicPeriod"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New user created in the database.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212121"/>
                        </a:buClr>
                        <a:buSzPts val="1200"/>
                        <a:buAutoNum type="arabicPeriod"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page redirects to login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pass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734">
                <a:tc>
                  <a:txBody>
                    <a:bodyPr/>
                    <a:lstStyle/>
                    <a:p>
                      <a:pPr marL="5080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212121"/>
                          </a:solidFill>
                        </a:rPr>
                        <a:t>2</a:t>
                      </a:r>
                      <a:endParaRPr sz="1400" b="1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080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Signing in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AutoNum type="arabicPeriod"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Success message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AutoNum type="arabicPeriod"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File with user credentials created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212121"/>
                        </a:buClr>
                        <a:buSzPts val="1200"/>
                        <a:buAutoNum type="arabicPeriod"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page redirects to homepage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pass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04">
                <a:tc>
                  <a:txBody>
                    <a:bodyPr/>
                    <a:lstStyle/>
                    <a:p>
                      <a:pPr marL="5080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212121"/>
                          </a:solidFill>
                        </a:rPr>
                        <a:t>3</a:t>
                      </a:r>
                      <a:endParaRPr sz="1400" b="1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080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User updating his profile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080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User profile is updated with the new information.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pass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885">
                <a:tc>
                  <a:txBody>
                    <a:bodyPr/>
                    <a:lstStyle/>
                    <a:p>
                      <a:pPr marL="5080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212121"/>
                          </a:solidFill>
                        </a:rPr>
                        <a:t>4</a:t>
                      </a:r>
                      <a:endParaRPr sz="1400" b="1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080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User viewing homepage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AutoNum type="arabicPeriod"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showing all available lessons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212121"/>
                        </a:buClr>
                        <a:buSzPts val="1200"/>
                        <a:buAutoNum type="arabicPeriod"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showing toolbar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pass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827">
                <a:tc>
                  <a:txBody>
                    <a:bodyPr/>
                    <a:lstStyle/>
                    <a:p>
                      <a:pPr marL="5080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212121"/>
                          </a:solidFill>
                        </a:rPr>
                        <a:t>5</a:t>
                      </a:r>
                      <a:endParaRPr sz="1400" b="1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08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User answering a question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  <a:p>
                      <a:pPr marL="50800" lvl="0" indent="0" algn="l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AutoNum type="arabicPeriod"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giving a feedback according to the answer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212121"/>
                        </a:buClr>
                        <a:buSzPts val="1200"/>
                        <a:buAutoNum type="arabicPeriod"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moving to the next question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pass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1827">
                <a:tc>
                  <a:txBody>
                    <a:bodyPr/>
                    <a:lstStyle/>
                    <a:p>
                      <a:pPr marL="5080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212121"/>
                          </a:solidFill>
                        </a:rPr>
                        <a:t>6</a:t>
                      </a:r>
                      <a:endParaRPr sz="1400" b="1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080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User viewing his progress 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080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Correctly shows the user's progress: completed lessons ,words and scores of completed lessons.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pass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8033">
                <a:tc>
                  <a:txBody>
                    <a:bodyPr/>
                    <a:lstStyle/>
                    <a:p>
                      <a:pPr marL="5080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212121"/>
                          </a:solidFill>
                        </a:rPr>
                        <a:t>7</a:t>
                      </a:r>
                      <a:endParaRPr sz="1400" b="1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080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User watching an instruction video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080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Correctly shows instruction video corresponding to the word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pass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1827">
                <a:tc>
                  <a:txBody>
                    <a:bodyPr/>
                    <a:lstStyle/>
                    <a:p>
                      <a:pPr marL="5080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212121"/>
                          </a:solidFill>
                        </a:rPr>
                        <a:t>8</a:t>
                      </a:r>
                      <a:endParaRPr sz="1400" b="1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080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User submit a feedback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AutoNum type="arabicPeriod"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Success message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212121"/>
                        </a:buClr>
                        <a:buSzPts val="1200"/>
                        <a:buAutoNum type="arabicPeriod"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New feedback is added to the DB with a rating,review and date.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pass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64608">
                <a:tc>
                  <a:txBody>
                    <a:bodyPr/>
                    <a:lstStyle/>
                    <a:p>
                      <a:pPr marL="5080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/>
                        <a:t>9</a:t>
                      </a:r>
                      <a:endParaRPr sz="1400" b="1"/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080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/>
                        <a:t>Admin adding an exercise</a:t>
                      </a:r>
                      <a:endParaRPr sz="1400"/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-US" sz="1400"/>
                        <a:t>Success message</a:t>
                      </a:r>
                      <a:endParaRPr sz="1400"/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SzPts val="1200"/>
                        <a:buAutoNum type="arabicPeriod"/>
                      </a:pPr>
                      <a:r>
                        <a:rPr lang="en-US" sz="1400"/>
                        <a:t>New exercise is added to the DB with a type, correct answer, video link and list of possible answers</a:t>
                      </a:r>
                      <a:endParaRPr sz="1400"/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pass</a:t>
                      </a:r>
                      <a:endParaRPr sz="1400"/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55770">
                <a:tc>
                  <a:txBody>
                    <a:bodyPr/>
                    <a:lstStyle/>
                    <a:p>
                      <a:pPr marL="5080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/>
                        <a:t>10</a:t>
                      </a:r>
                      <a:endParaRPr sz="1400" b="1"/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080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/>
                        <a:t>Admin editing an exercise</a:t>
                      </a:r>
                      <a:endParaRPr sz="1400"/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-US" sz="1400"/>
                        <a:t>Success message</a:t>
                      </a:r>
                      <a:endParaRPr sz="1400"/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SzPts val="1200"/>
                        <a:buAutoNum type="arabicPeriod"/>
                      </a:pPr>
                      <a:r>
                        <a:rPr lang="en-US" sz="1400"/>
                        <a:t>the new exercise information updated in the DB with a type, correct answer, video link and list of possible answers</a:t>
                      </a:r>
                      <a:endParaRPr sz="1400"/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pass</a:t>
                      </a:r>
                      <a:endParaRPr sz="1400"/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7885">
                <a:tc>
                  <a:txBody>
                    <a:bodyPr/>
                    <a:lstStyle/>
                    <a:p>
                      <a:pPr marL="5080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212121"/>
                          </a:solidFill>
                        </a:rPr>
                        <a:t>11</a:t>
                      </a:r>
                      <a:endParaRPr sz="1400" b="1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080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Admin viewing user’s feedback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All user’s feedback will be shown, with review, rating and date.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pass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48449">
                <a:tc>
                  <a:txBody>
                    <a:bodyPr/>
                    <a:lstStyle/>
                    <a:p>
                      <a:pPr marL="50800" lvl="0" indent="0" algn="ctr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212121"/>
                          </a:solidFill>
                        </a:rPr>
                        <a:t>12</a:t>
                      </a:r>
                      <a:endParaRPr sz="1400" b="1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080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User performs sign language gestures</a:t>
                      </a:r>
                      <a:br>
                        <a:rPr lang="en-US" sz="1400">
                          <a:solidFill>
                            <a:srgbClr val="212121"/>
                          </a:solidFill>
                        </a:rPr>
                      </a:b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AutoNum type="arabicPeriod"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accurately recognizing users’ performed gesture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212121"/>
                        </a:buClr>
                        <a:buSzPts val="1200"/>
                        <a:buAutoNum type="arabicPeriod"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showing feedback to the user</a:t>
                      </a:r>
                      <a:endParaRPr sz="140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212121"/>
                          </a:solidFill>
                        </a:rPr>
                        <a:t>pass</a:t>
                      </a:r>
                      <a:endParaRPr sz="1400" dirty="0">
                        <a:solidFill>
                          <a:srgbClr val="212121"/>
                        </a:solidFill>
                      </a:endParaRPr>
                    </a:p>
                  </a:txBody>
                  <a:tcPr marL="74286" marR="74286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09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6822125" y="301400"/>
            <a:ext cx="38133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Demonstration</a:t>
            </a:r>
            <a:endParaRPr sz="2000"/>
          </a:p>
        </p:txBody>
      </p:sp>
      <p:grpSp>
        <p:nvGrpSpPr>
          <p:cNvPr id="303" name="Google Shape;303;p28"/>
          <p:cNvGrpSpPr/>
          <p:nvPr/>
        </p:nvGrpSpPr>
        <p:grpSpPr>
          <a:xfrm>
            <a:off x="17364425" y="-180825"/>
            <a:ext cx="923585" cy="10468053"/>
            <a:chOff x="0" y="-47625"/>
            <a:chExt cx="812800" cy="2757000"/>
          </a:xfrm>
        </p:grpSpPr>
        <p:sp>
          <p:nvSpPr>
            <p:cNvPr id="304" name="Google Shape;304;p28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8"/>
            <p:cNvSpPr txBox="1"/>
            <p:nvPr/>
          </p:nvSpPr>
          <p:spPr>
            <a:xfrm>
              <a:off x="0" y="-47625"/>
              <a:ext cx="8127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28"/>
          <p:cNvSpPr txBox="1">
            <a:spLocks noGrp="1"/>
          </p:cNvSpPr>
          <p:nvPr>
            <p:ph type="sldNum" idx="12"/>
          </p:nvPr>
        </p:nvSpPr>
        <p:spPr>
          <a:xfrm>
            <a:off x="6822125" y="99540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12121"/>
                </a:solidFill>
              </a:rPr>
              <a:t>16</a:t>
            </a:fld>
            <a:endParaRPr sz="1800">
              <a:solidFill>
                <a:srgbClr val="212121"/>
              </a:solidFill>
            </a:endParaRPr>
          </a:p>
        </p:txBody>
      </p:sp>
      <p:pic>
        <p:nvPicPr>
          <p:cNvPr id="307" name="Google Shape;307;p28" title="SignQuestVide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3925" y="1276325"/>
            <a:ext cx="15049500" cy="83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09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9"/>
          <p:cNvSpPr txBox="1"/>
          <p:nvPr/>
        </p:nvSpPr>
        <p:spPr>
          <a:xfrm>
            <a:off x="7733250" y="284625"/>
            <a:ext cx="28215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Evaluation</a:t>
            </a:r>
            <a:endParaRPr sz="2000"/>
          </a:p>
        </p:txBody>
      </p:sp>
      <p:grpSp>
        <p:nvGrpSpPr>
          <p:cNvPr id="314" name="Google Shape;314;p29"/>
          <p:cNvGrpSpPr/>
          <p:nvPr/>
        </p:nvGrpSpPr>
        <p:grpSpPr>
          <a:xfrm>
            <a:off x="17373600" y="-180827"/>
            <a:ext cx="914400" cy="10468053"/>
            <a:chOff x="0" y="-47625"/>
            <a:chExt cx="812800" cy="2757000"/>
          </a:xfrm>
        </p:grpSpPr>
        <p:sp>
          <p:nvSpPr>
            <p:cNvPr id="315" name="Google Shape;315;p29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9"/>
            <p:cNvSpPr txBox="1"/>
            <p:nvPr/>
          </p:nvSpPr>
          <p:spPr>
            <a:xfrm>
              <a:off x="0" y="-47625"/>
              <a:ext cx="8127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29"/>
          <p:cNvSpPr txBox="1"/>
          <p:nvPr/>
        </p:nvSpPr>
        <p:spPr>
          <a:xfrm>
            <a:off x="680725" y="1296250"/>
            <a:ext cx="15937800" cy="85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evaluation of the application focuses on accuracy, performance and user experience:</a:t>
            </a:r>
            <a:b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Accuracy: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431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77% test accuracy.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Achieved: 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98% test accuracy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Performance: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431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 gesture prediction is made within seconds.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Learning: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431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users achieved an 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score of 80% per lesson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surpassing our 75% target.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Experience: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431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feedback, collected via questionnaires, was positive, highlighting smooth and effective learning.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9"/>
          <p:cNvSpPr txBox="1">
            <a:spLocks noGrp="1"/>
          </p:cNvSpPr>
          <p:nvPr>
            <p:ph type="sldNum" idx="12"/>
          </p:nvPr>
        </p:nvSpPr>
        <p:spPr>
          <a:xfrm>
            <a:off x="7175125" y="99221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12121"/>
                </a:solidFill>
              </a:rPr>
              <a:t>17</a:t>
            </a:fld>
            <a:endParaRPr sz="180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09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1891937" y="347602"/>
            <a:ext cx="49575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8" dirty="0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Feedback</a:t>
            </a:r>
            <a:endParaRPr sz="2000" dirty="0"/>
          </a:p>
        </p:txBody>
      </p:sp>
      <p:grpSp>
        <p:nvGrpSpPr>
          <p:cNvPr id="325" name="Google Shape;325;p30"/>
          <p:cNvGrpSpPr/>
          <p:nvPr/>
        </p:nvGrpSpPr>
        <p:grpSpPr>
          <a:xfrm>
            <a:off x="17373600" y="-180827"/>
            <a:ext cx="914400" cy="10468053"/>
            <a:chOff x="0" y="-47625"/>
            <a:chExt cx="812800" cy="2757000"/>
          </a:xfrm>
        </p:grpSpPr>
        <p:sp>
          <p:nvSpPr>
            <p:cNvPr id="326" name="Google Shape;326;p30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30"/>
            <p:cNvSpPr txBox="1"/>
            <p:nvPr/>
          </p:nvSpPr>
          <p:spPr>
            <a:xfrm>
              <a:off x="0" y="-47625"/>
              <a:ext cx="8127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30"/>
          <p:cNvSpPr txBox="1"/>
          <p:nvPr/>
        </p:nvSpPr>
        <p:spPr>
          <a:xfrm>
            <a:off x="1116875" y="1587125"/>
            <a:ext cx="15366300" cy="52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0"/>
          <p:cNvSpPr txBox="1">
            <a:spLocks noGrp="1"/>
          </p:cNvSpPr>
          <p:nvPr>
            <p:ph type="sldNum" idx="12"/>
          </p:nvPr>
        </p:nvSpPr>
        <p:spPr>
          <a:xfrm>
            <a:off x="7175125" y="99221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12121"/>
                </a:solidFill>
              </a:rPr>
              <a:t>18</a:t>
            </a:fld>
            <a:endParaRPr sz="1800">
              <a:solidFill>
                <a:srgbClr val="212121"/>
              </a:solidFill>
            </a:endParaRPr>
          </a:p>
        </p:txBody>
      </p:sp>
      <p:graphicFrame>
        <p:nvGraphicFramePr>
          <p:cNvPr id="331" name="Google Shape;331;p30"/>
          <p:cNvGraphicFramePr/>
          <p:nvPr/>
        </p:nvGraphicFramePr>
        <p:xfrm>
          <a:off x="651500" y="2787750"/>
          <a:ext cx="6496975" cy="5073425"/>
        </p:xfrm>
        <a:graphic>
          <a:graphicData uri="http://schemas.openxmlformats.org/drawingml/2006/table">
            <a:tbl>
              <a:tblPr>
                <a:noFill/>
                <a:tableStyleId>{625FEC65-1CCC-413C-8166-2A4A7F481AD7}</a:tableStyleId>
              </a:tblPr>
              <a:tblGrid>
                <a:gridCol w="18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212121"/>
                          </a:solidFill>
                        </a:rPr>
                        <a:t>Question</a:t>
                      </a:r>
                      <a:endParaRPr sz="2500">
                        <a:solidFill>
                          <a:srgbClr val="212121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212121"/>
                          </a:solidFill>
                        </a:rPr>
                        <a:t>Most common answer</a:t>
                      </a:r>
                      <a:endParaRPr sz="2500">
                        <a:solidFill>
                          <a:srgbClr val="212121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212121"/>
                          </a:solidFill>
                        </a:rPr>
                        <a:t>1</a:t>
                      </a:r>
                      <a:endParaRPr sz="2500">
                        <a:solidFill>
                          <a:srgbClr val="212121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212121"/>
                          </a:solidFill>
                        </a:rPr>
                        <a:t>Good</a:t>
                      </a:r>
                      <a:endParaRPr sz="2500">
                        <a:solidFill>
                          <a:srgbClr val="212121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212121"/>
                          </a:solidFill>
                        </a:rPr>
                        <a:t>2</a:t>
                      </a:r>
                      <a:endParaRPr sz="2500">
                        <a:solidFill>
                          <a:srgbClr val="212121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212121"/>
                          </a:solidFill>
                        </a:rPr>
                        <a:t>Accurate</a:t>
                      </a:r>
                      <a:endParaRPr sz="2500">
                        <a:solidFill>
                          <a:srgbClr val="212121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212121"/>
                          </a:solidFill>
                        </a:rPr>
                        <a:t>3</a:t>
                      </a:r>
                      <a:endParaRPr sz="2500">
                        <a:solidFill>
                          <a:srgbClr val="212121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212121"/>
                          </a:solidFill>
                        </a:rPr>
                        <a:t>Easy to use</a:t>
                      </a:r>
                      <a:endParaRPr sz="2500">
                        <a:solidFill>
                          <a:srgbClr val="212121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212121"/>
                          </a:solidFill>
                        </a:rPr>
                        <a:t>4</a:t>
                      </a:r>
                      <a:endParaRPr sz="2500">
                        <a:solidFill>
                          <a:srgbClr val="212121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212121"/>
                          </a:solidFill>
                        </a:rPr>
                        <a:t>Good Variety</a:t>
                      </a:r>
                      <a:endParaRPr sz="2500">
                        <a:solidFill>
                          <a:srgbClr val="212121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212121"/>
                          </a:solidFill>
                        </a:rPr>
                        <a:t>5</a:t>
                      </a:r>
                      <a:endParaRPr sz="2500">
                        <a:solidFill>
                          <a:srgbClr val="212121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212121"/>
                          </a:solidFill>
                        </a:rPr>
                        <a:t>Satisfied</a:t>
                      </a:r>
                      <a:endParaRPr sz="2500">
                        <a:solidFill>
                          <a:srgbClr val="212121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212121"/>
                          </a:solidFill>
                        </a:rPr>
                        <a:t>6</a:t>
                      </a:r>
                      <a:endParaRPr sz="2500">
                        <a:solidFill>
                          <a:srgbClr val="212121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212121"/>
                          </a:solidFill>
                        </a:rPr>
                        <a:t>Very Helpful</a:t>
                      </a:r>
                      <a:endParaRPr sz="2500">
                        <a:solidFill>
                          <a:srgbClr val="212121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32" name="Google Shape;3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6200" y="449363"/>
            <a:ext cx="6496975" cy="930402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09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1"/>
          <p:cNvSpPr txBox="1"/>
          <p:nvPr/>
        </p:nvSpPr>
        <p:spPr>
          <a:xfrm>
            <a:off x="7068075" y="368650"/>
            <a:ext cx="32754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Challenges</a:t>
            </a:r>
            <a:endParaRPr sz="2000"/>
          </a:p>
        </p:txBody>
      </p:sp>
      <p:grpSp>
        <p:nvGrpSpPr>
          <p:cNvPr id="339" name="Google Shape;339;p31"/>
          <p:cNvGrpSpPr/>
          <p:nvPr/>
        </p:nvGrpSpPr>
        <p:grpSpPr>
          <a:xfrm>
            <a:off x="17373600" y="-180827"/>
            <a:ext cx="914400" cy="10468053"/>
            <a:chOff x="0" y="-47625"/>
            <a:chExt cx="812800" cy="2757000"/>
          </a:xfrm>
        </p:grpSpPr>
        <p:sp>
          <p:nvSpPr>
            <p:cNvPr id="340" name="Google Shape;340;p31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1"/>
            <p:cNvSpPr txBox="1"/>
            <p:nvPr/>
          </p:nvSpPr>
          <p:spPr>
            <a:xfrm>
              <a:off x="0" y="-47625"/>
              <a:ext cx="8127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" name="Google Shape;342;p31"/>
          <p:cNvSpPr txBox="1"/>
          <p:nvPr/>
        </p:nvSpPr>
        <p:spPr>
          <a:xfrm>
            <a:off x="1293225" y="1603475"/>
            <a:ext cx="12226800" cy="47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computational resources required for training LSTM model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videos per word in existing datasets is limited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length of videos in the dataset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 effective Teaching Method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ASL has different syntax from English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gestures for the same word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sldNum" idx="12"/>
          </p:nvPr>
        </p:nvSpPr>
        <p:spPr>
          <a:xfrm>
            <a:off x="6822150" y="991377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12121"/>
                </a:solidFill>
              </a:rPr>
              <a:t>19</a:t>
            </a:fld>
            <a:endParaRPr sz="1800">
              <a:solidFill>
                <a:srgbClr val="212121"/>
              </a:solidFill>
            </a:endParaRPr>
          </a:p>
        </p:txBody>
      </p:sp>
      <p:sp>
        <p:nvSpPr>
          <p:cNvPr id="344" name="Google Shape;344;p31"/>
          <p:cNvSpPr txBox="1"/>
          <p:nvPr/>
        </p:nvSpPr>
        <p:spPr>
          <a:xfrm>
            <a:off x="3251175" y="6845700"/>
            <a:ext cx="4336800" cy="1169700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English Sentence:</a:t>
            </a:r>
            <a:b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am going to the store.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5" name="Google Shape;345;p31"/>
          <p:cNvCxnSpPr>
            <a:stCxn id="344" idx="3"/>
          </p:cNvCxnSpPr>
          <p:nvPr/>
        </p:nvCxnSpPr>
        <p:spPr>
          <a:xfrm rot="10800000" flipH="1">
            <a:off x="7587975" y="7417350"/>
            <a:ext cx="2235600" cy="13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6" name="Google Shape;346;p31"/>
          <p:cNvSpPr txBox="1"/>
          <p:nvPr/>
        </p:nvSpPr>
        <p:spPr>
          <a:xfrm>
            <a:off x="9823575" y="6873100"/>
            <a:ext cx="4336800" cy="1169700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ASL Structure:</a:t>
            </a:r>
            <a:b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Store,Me Go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1"/>
          <p:cNvSpPr txBox="1"/>
          <p:nvPr/>
        </p:nvSpPr>
        <p:spPr>
          <a:xfrm>
            <a:off x="3574875" y="8196625"/>
            <a:ext cx="3493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Subject-Verb-Object Order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10343475" y="8196625"/>
            <a:ext cx="3493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Subject-Object-Verb Order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09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6781800" y="108937"/>
            <a:ext cx="49575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8" dirty="0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 Of Content</a:t>
            </a:r>
            <a:endParaRPr sz="2000" dirty="0"/>
          </a:p>
        </p:txBody>
      </p:sp>
      <p:grpSp>
        <p:nvGrpSpPr>
          <p:cNvPr id="102" name="Google Shape;102;p14"/>
          <p:cNvGrpSpPr/>
          <p:nvPr/>
        </p:nvGrpSpPr>
        <p:grpSpPr>
          <a:xfrm>
            <a:off x="17373600" y="-180827"/>
            <a:ext cx="914400" cy="10468053"/>
            <a:chOff x="0" y="-47625"/>
            <a:chExt cx="812800" cy="2757000"/>
          </a:xfrm>
        </p:grpSpPr>
        <p:sp>
          <p:nvSpPr>
            <p:cNvPr id="103" name="Google Shape;103;p1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 txBox="1"/>
            <p:nvPr/>
          </p:nvSpPr>
          <p:spPr>
            <a:xfrm>
              <a:off x="0" y="-47625"/>
              <a:ext cx="8127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4"/>
          <p:cNvSpPr txBox="1"/>
          <p:nvPr/>
        </p:nvSpPr>
        <p:spPr>
          <a:xfrm>
            <a:off x="1372550" y="955467"/>
            <a:ext cx="16272300" cy="41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he-IL" sz="2600" dirty="0">
                <a:solidFill>
                  <a:schemeClr val="dk1"/>
                </a:solidFill>
              </a:rPr>
              <a:t> </a:t>
            </a:r>
            <a:r>
              <a:rPr lang="en-US" sz="2600" dirty="0">
                <a:solidFill>
                  <a:schemeClr val="dk1"/>
                </a:solidFill>
              </a:rPr>
              <a:t>The Problem</a:t>
            </a:r>
            <a:endParaRPr sz="2600" dirty="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he-IL" sz="2600" dirty="0">
                <a:solidFill>
                  <a:schemeClr val="dk1"/>
                </a:solidFill>
              </a:rPr>
              <a:t> </a:t>
            </a:r>
            <a:r>
              <a:rPr lang="en-US" sz="2600" dirty="0">
                <a:solidFill>
                  <a:schemeClr val="dk1"/>
                </a:solidFill>
              </a:rPr>
              <a:t>Our Solution</a:t>
            </a:r>
            <a:endParaRPr sz="2600" dirty="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he-IL" sz="2600" dirty="0">
                <a:solidFill>
                  <a:schemeClr val="dk1"/>
                </a:solidFill>
              </a:rPr>
              <a:t> </a:t>
            </a:r>
            <a:r>
              <a:rPr lang="en-US" sz="2600" dirty="0">
                <a:solidFill>
                  <a:schemeClr val="dk1"/>
                </a:solidFill>
              </a:rPr>
              <a:t>The Teaching Method</a:t>
            </a:r>
            <a:endParaRPr sz="2600" dirty="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he-IL" sz="2600" dirty="0">
                <a:solidFill>
                  <a:schemeClr val="dk1"/>
                </a:solidFill>
              </a:rPr>
              <a:t> </a:t>
            </a:r>
            <a:r>
              <a:rPr lang="en-US" sz="2600" dirty="0" err="1">
                <a:solidFill>
                  <a:schemeClr val="dk1"/>
                </a:solidFill>
              </a:rPr>
              <a:t>MediaPipe</a:t>
            </a:r>
            <a:r>
              <a:rPr lang="en-US" sz="2600" dirty="0">
                <a:solidFill>
                  <a:schemeClr val="dk1"/>
                </a:solidFill>
              </a:rPr>
              <a:t> Holistic</a:t>
            </a:r>
            <a:endParaRPr sz="2600" dirty="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he-IL" sz="2600" dirty="0">
                <a:solidFill>
                  <a:schemeClr val="dk1"/>
                </a:solidFill>
              </a:rPr>
              <a:t> </a:t>
            </a:r>
            <a:r>
              <a:rPr lang="en-US" sz="2600" dirty="0">
                <a:solidFill>
                  <a:schemeClr val="dk1"/>
                </a:solidFill>
              </a:rPr>
              <a:t>The Model (LSTM)</a:t>
            </a:r>
            <a:endParaRPr sz="2600" dirty="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he-IL" sz="2600" dirty="0">
                <a:solidFill>
                  <a:schemeClr val="dk1"/>
                </a:solidFill>
              </a:rPr>
              <a:t> </a:t>
            </a:r>
            <a:r>
              <a:rPr lang="en-US" sz="2600" dirty="0">
                <a:solidFill>
                  <a:schemeClr val="dk1"/>
                </a:solidFill>
              </a:rPr>
              <a:t>Architecture</a:t>
            </a:r>
            <a:endParaRPr sz="2600" dirty="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he-IL" sz="2600" dirty="0">
                <a:solidFill>
                  <a:schemeClr val="dk1"/>
                </a:solidFill>
              </a:rPr>
              <a:t> </a:t>
            </a:r>
            <a:r>
              <a:rPr lang="en-US" sz="2600" dirty="0">
                <a:solidFill>
                  <a:schemeClr val="dk1"/>
                </a:solidFill>
              </a:rPr>
              <a:t>Model Architecture</a:t>
            </a:r>
            <a:endParaRPr sz="2600" dirty="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he-IL" sz="2600" dirty="0">
                <a:solidFill>
                  <a:schemeClr val="dk1"/>
                </a:solidFill>
              </a:rPr>
              <a:t> </a:t>
            </a:r>
            <a:r>
              <a:rPr lang="en-US" sz="2600" dirty="0">
                <a:solidFill>
                  <a:schemeClr val="dk1"/>
                </a:solidFill>
              </a:rPr>
              <a:t>The Dataset</a:t>
            </a:r>
            <a:endParaRPr sz="2600" dirty="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he-IL" sz="2600" dirty="0">
                <a:solidFill>
                  <a:schemeClr val="dk1"/>
                </a:solidFill>
              </a:rPr>
              <a:t> </a:t>
            </a:r>
            <a:r>
              <a:rPr lang="en-US" sz="2600" dirty="0">
                <a:solidFill>
                  <a:schemeClr val="dk1"/>
                </a:solidFill>
              </a:rPr>
              <a:t>Model results</a:t>
            </a:r>
            <a:endParaRPr sz="2600" dirty="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he-IL" sz="2600" dirty="0">
                <a:solidFill>
                  <a:schemeClr val="dk1"/>
                </a:solidFill>
              </a:rPr>
              <a:t> </a:t>
            </a:r>
            <a:r>
              <a:rPr lang="en-US" sz="2600" dirty="0">
                <a:solidFill>
                  <a:schemeClr val="dk1"/>
                </a:solidFill>
              </a:rPr>
              <a:t>Tools</a:t>
            </a:r>
            <a:endParaRPr sz="2600" dirty="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he-IL" sz="2600" dirty="0">
                <a:solidFill>
                  <a:schemeClr val="dk1"/>
                </a:solidFill>
              </a:rPr>
              <a:t> </a:t>
            </a:r>
            <a:r>
              <a:rPr lang="en-US" sz="2600" dirty="0">
                <a:solidFill>
                  <a:schemeClr val="dk1"/>
                </a:solidFill>
              </a:rPr>
              <a:t>Use Case Diagram</a:t>
            </a:r>
            <a:endParaRPr sz="2600" dirty="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he-IL" sz="2600" dirty="0">
                <a:solidFill>
                  <a:schemeClr val="dk1"/>
                </a:solidFill>
              </a:rPr>
              <a:t> </a:t>
            </a:r>
            <a:r>
              <a:rPr lang="en-US" sz="2600" dirty="0">
                <a:solidFill>
                  <a:schemeClr val="dk1"/>
                </a:solidFill>
              </a:rPr>
              <a:t>Activity Diagram</a:t>
            </a:r>
            <a:endParaRPr sz="2600" dirty="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he-IL" sz="2600" dirty="0">
                <a:solidFill>
                  <a:schemeClr val="dk1"/>
                </a:solidFill>
              </a:rPr>
              <a:t> </a:t>
            </a:r>
            <a:r>
              <a:rPr lang="en-US" sz="2600" dirty="0">
                <a:solidFill>
                  <a:schemeClr val="dk1"/>
                </a:solidFill>
              </a:rPr>
              <a:t>Testing</a:t>
            </a:r>
            <a:endParaRPr sz="2600" dirty="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he-IL" sz="2600" dirty="0">
                <a:solidFill>
                  <a:schemeClr val="dk1"/>
                </a:solidFill>
              </a:rPr>
              <a:t> </a:t>
            </a:r>
            <a:r>
              <a:rPr lang="en-US" sz="2600" dirty="0">
                <a:solidFill>
                  <a:schemeClr val="dk1"/>
                </a:solidFill>
              </a:rPr>
              <a:t>demonstration</a:t>
            </a:r>
            <a:endParaRPr sz="2600" dirty="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he-IL" sz="2600" dirty="0">
                <a:solidFill>
                  <a:schemeClr val="dk1"/>
                </a:solidFill>
              </a:rPr>
              <a:t> </a:t>
            </a:r>
            <a:r>
              <a:rPr lang="en-US" sz="2600" dirty="0">
                <a:solidFill>
                  <a:schemeClr val="dk1"/>
                </a:solidFill>
              </a:rPr>
              <a:t>Evaluation</a:t>
            </a:r>
            <a:endParaRPr sz="2600" dirty="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he-IL" sz="2600" dirty="0">
                <a:solidFill>
                  <a:schemeClr val="dk1"/>
                </a:solidFill>
              </a:rPr>
              <a:t> </a:t>
            </a:r>
            <a:r>
              <a:rPr lang="en-US" sz="2600" dirty="0">
                <a:solidFill>
                  <a:schemeClr val="dk1"/>
                </a:solidFill>
              </a:rPr>
              <a:t>user feedback</a:t>
            </a:r>
            <a:endParaRPr sz="2600" dirty="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he-IL" sz="2600" dirty="0">
                <a:solidFill>
                  <a:schemeClr val="dk1"/>
                </a:solidFill>
              </a:rPr>
              <a:t> </a:t>
            </a:r>
            <a:r>
              <a:rPr lang="en-US" sz="2600" dirty="0">
                <a:solidFill>
                  <a:schemeClr val="dk1"/>
                </a:solidFill>
              </a:rPr>
              <a:t>Challenges</a:t>
            </a:r>
            <a:endParaRPr sz="2600" dirty="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he-IL" sz="2600" dirty="0">
                <a:solidFill>
                  <a:schemeClr val="dk1"/>
                </a:solidFill>
              </a:rPr>
              <a:t> </a:t>
            </a:r>
            <a:r>
              <a:rPr lang="en-US" sz="2600" dirty="0">
                <a:solidFill>
                  <a:schemeClr val="dk1"/>
                </a:solidFill>
              </a:rPr>
              <a:t>Summary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6781800" y="9785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12121"/>
                </a:solidFill>
              </a:rPr>
              <a:t>2</a:t>
            </a:fld>
            <a:endParaRPr sz="180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09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2"/>
          <p:cNvSpPr txBox="1"/>
          <p:nvPr/>
        </p:nvSpPr>
        <p:spPr>
          <a:xfrm>
            <a:off x="7358300" y="385450"/>
            <a:ext cx="24852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Summary</a:t>
            </a:r>
            <a:endParaRPr sz="2000"/>
          </a:p>
        </p:txBody>
      </p:sp>
      <p:grpSp>
        <p:nvGrpSpPr>
          <p:cNvPr id="355" name="Google Shape;355;p32"/>
          <p:cNvGrpSpPr/>
          <p:nvPr/>
        </p:nvGrpSpPr>
        <p:grpSpPr>
          <a:xfrm>
            <a:off x="17373600" y="-180827"/>
            <a:ext cx="914400" cy="10468053"/>
            <a:chOff x="0" y="-47625"/>
            <a:chExt cx="812800" cy="2757000"/>
          </a:xfrm>
        </p:grpSpPr>
        <p:sp>
          <p:nvSpPr>
            <p:cNvPr id="356" name="Google Shape;356;p32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2"/>
            <p:cNvSpPr txBox="1"/>
            <p:nvPr/>
          </p:nvSpPr>
          <p:spPr>
            <a:xfrm>
              <a:off x="0" y="-47625"/>
              <a:ext cx="8127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" name="Google Shape;358;p32"/>
          <p:cNvSpPr txBox="1">
            <a:spLocks noGrp="1"/>
          </p:cNvSpPr>
          <p:nvPr>
            <p:ph type="sldNum" idx="12"/>
          </p:nvPr>
        </p:nvSpPr>
        <p:spPr>
          <a:xfrm>
            <a:off x="6822150" y="991377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12121"/>
                </a:solidFill>
              </a:rPr>
              <a:t>20</a:t>
            </a:fld>
            <a:endParaRPr sz="1800">
              <a:solidFill>
                <a:srgbClr val="212121"/>
              </a:solidFill>
            </a:endParaRPr>
          </a:p>
        </p:txBody>
      </p:sp>
      <p:sp>
        <p:nvSpPr>
          <p:cNvPr id="359" name="Google Shape;359;p32"/>
          <p:cNvSpPr txBox="1"/>
          <p:nvPr/>
        </p:nvSpPr>
        <p:spPr>
          <a:xfrm>
            <a:off x="855500" y="2365625"/>
            <a:ext cx="15490800" cy="58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sign recognition model achieved a 98% test accuracy, exceeding initial targets.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Managed challenges such as limited dataset size and creating an effective teaching method.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performance and feedback confirm the system provides a valuable ASL learning experience.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application’s user interface achieved positive user feedback.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09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3"/>
          <p:cNvSpPr/>
          <p:nvPr/>
        </p:nvSpPr>
        <p:spPr>
          <a:xfrm rot="5400000">
            <a:off x="8380308" y="378928"/>
            <a:ext cx="1493520" cy="18321864"/>
          </a:xfrm>
          <a:custGeom>
            <a:avLst/>
            <a:gdLst/>
            <a:ahLst/>
            <a:cxnLst/>
            <a:rect l="l" t="t" r="r" b="b"/>
            <a:pathLst>
              <a:path w="812800" h="2709333" extrusionOk="0">
                <a:moveTo>
                  <a:pt x="0" y="0"/>
                </a:moveTo>
                <a:lnTo>
                  <a:pt x="812800" y="0"/>
                </a:lnTo>
                <a:lnTo>
                  <a:pt x="812800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593C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3"/>
          <p:cNvSpPr txBox="1"/>
          <p:nvPr/>
        </p:nvSpPr>
        <p:spPr>
          <a:xfrm>
            <a:off x="4105522" y="2911769"/>
            <a:ext cx="72186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46" b="1">
                <a:latin typeface="Lato"/>
                <a:ea typeface="Lato"/>
                <a:cs typeface="Lato"/>
                <a:sym typeface="Lato"/>
              </a:rPr>
              <a:t>Thank you</a:t>
            </a:r>
            <a:endParaRPr/>
          </a:p>
        </p:txBody>
      </p:sp>
      <p:sp>
        <p:nvSpPr>
          <p:cNvPr id="367" name="Google Shape;367;p33"/>
          <p:cNvSpPr txBox="1"/>
          <p:nvPr/>
        </p:nvSpPr>
        <p:spPr>
          <a:xfrm>
            <a:off x="4105525" y="4106725"/>
            <a:ext cx="12069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Any Questions?</a:t>
            </a:r>
            <a:endParaRPr sz="5000"/>
          </a:p>
        </p:txBody>
      </p:sp>
      <p:cxnSp>
        <p:nvCxnSpPr>
          <p:cNvPr id="368" name="Google Shape;368;p33"/>
          <p:cNvCxnSpPr/>
          <p:nvPr/>
        </p:nvCxnSpPr>
        <p:spPr>
          <a:xfrm rot="10800000" flipH="1">
            <a:off x="4105522" y="5078077"/>
            <a:ext cx="9687900" cy="20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9" name="Google Shape;369;p33"/>
          <p:cNvSpPr/>
          <p:nvPr/>
        </p:nvSpPr>
        <p:spPr>
          <a:xfrm>
            <a:off x="13763158" y="387350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 extrusionOk="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3"/>
          <p:cNvSpPr txBox="1"/>
          <p:nvPr/>
        </p:nvSpPr>
        <p:spPr>
          <a:xfrm>
            <a:off x="4262526" y="6026375"/>
            <a:ext cx="6464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13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1" name="Google Shape;371;p33"/>
          <p:cNvSpPr txBox="1"/>
          <p:nvPr/>
        </p:nvSpPr>
        <p:spPr>
          <a:xfrm>
            <a:off x="4105525" y="5300325"/>
            <a:ext cx="72186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13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72" name="Google Shape;372;p33"/>
          <p:cNvSpPr txBox="1">
            <a:spLocks noGrp="1"/>
          </p:cNvSpPr>
          <p:nvPr>
            <p:ph type="sldNum" idx="12"/>
          </p:nvPr>
        </p:nvSpPr>
        <p:spPr>
          <a:xfrm>
            <a:off x="7023850" y="99215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12121"/>
                </a:solidFill>
              </a:rPr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09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7010400" y="313575"/>
            <a:ext cx="3555492" cy="105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8" dirty="0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Problem</a:t>
            </a:r>
            <a:endParaRPr sz="2000" dirty="0"/>
          </a:p>
        </p:txBody>
      </p:sp>
      <p:grpSp>
        <p:nvGrpSpPr>
          <p:cNvPr id="114" name="Google Shape;114;p15"/>
          <p:cNvGrpSpPr/>
          <p:nvPr/>
        </p:nvGrpSpPr>
        <p:grpSpPr>
          <a:xfrm>
            <a:off x="17373600" y="-180827"/>
            <a:ext cx="914400" cy="10468053"/>
            <a:chOff x="0" y="-47625"/>
            <a:chExt cx="812800" cy="2757000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5"/>
            <p:cNvSpPr txBox="1"/>
            <p:nvPr/>
          </p:nvSpPr>
          <p:spPr>
            <a:xfrm>
              <a:off x="0" y="-47625"/>
              <a:ext cx="8127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5"/>
          <p:cNvSpPr txBox="1"/>
          <p:nvPr/>
        </p:nvSpPr>
        <p:spPr>
          <a:xfrm>
            <a:off x="823125" y="1682375"/>
            <a:ext cx="16272300" cy="41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lang="en-US" sz="2600" dirty="0">
                <a:solidFill>
                  <a:schemeClr val="dk1"/>
                </a:solidFill>
              </a:rPr>
              <a:t>There is a lack of using sign language among deaf people</a:t>
            </a:r>
            <a:br>
              <a:rPr lang="en-US" sz="2600" dirty="0">
                <a:solidFill>
                  <a:schemeClr val="dk1"/>
                </a:solidFill>
              </a:rPr>
            </a:br>
            <a:endParaRPr sz="2600" dirty="0">
              <a:solidFill>
                <a:schemeClr val="dk1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dirty="0">
                <a:solidFill>
                  <a:schemeClr val="dk1"/>
                </a:solidFill>
              </a:rPr>
              <a:t>The general population's unfamiliarity with sign language poses a significant communication barrier for those who are hearing impaired.</a:t>
            </a:r>
            <a:br>
              <a:rPr lang="en-US" sz="2600" dirty="0">
                <a:solidFill>
                  <a:schemeClr val="dk1"/>
                </a:solidFill>
              </a:rPr>
            </a:br>
            <a:endParaRPr sz="2600" dirty="0">
              <a:solidFill>
                <a:schemeClr val="dk1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dirty="0">
                <a:solidFill>
                  <a:schemeClr val="dk1"/>
                </a:solidFill>
              </a:rPr>
              <a:t>The availability and quality of educational resources are limited</a:t>
            </a:r>
            <a:br>
              <a:rPr lang="en-US" sz="2600" dirty="0">
                <a:solidFill>
                  <a:schemeClr val="dk1"/>
                </a:solidFill>
              </a:rPr>
            </a:br>
            <a:endParaRPr sz="2600" dirty="0">
              <a:solidFill>
                <a:schemeClr val="dk1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dirty="0">
                <a:solidFill>
                  <a:schemeClr val="dk1"/>
                </a:solidFill>
              </a:rPr>
              <a:t>Most of the current solutions don’t offer feedback on the user’s gestures </a:t>
            </a:r>
            <a:endParaRPr sz="2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4575" y="5400250"/>
            <a:ext cx="7598024" cy="43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7010400" y="98615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12121"/>
                </a:solidFill>
              </a:rPr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11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2955056" y="131225"/>
            <a:ext cx="6545100" cy="1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898" dirty="0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Our Solution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298" dirty="0">
              <a:solidFill>
                <a:srgbClr val="593C8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cxnSp>
        <p:nvCxnSpPr>
          <p:cNvPr id="126" name="Google Shape;126;p16"/>
          <p:cNvCxnSpPr/>
          <p:nvPr/>
        </p:nvCxnSpPr>
        <p:spPr>
          <a:xfrm>
            <a:off x="1028720" y="2186817"/>
            <a:ext cx="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8" name="Google Shape;128;p16"/>
          <p:cNvGrpSpPr/>
          <p:nvPr/>
        </p:nvGrpSpPr>
        <p:grpSpPr>
          <a:xfrm>
            <a:off x="9617800" y="-250800"/>
            <a:ext cx="1142959" cy="10552257"/>
            <a:chOff x="0" y="-47625"/>
            <a:chExt cx="812800" cy="2756958"/>
          </a:xfrm>
        </p:grpSpPr>
        <p:sp>
          <p:nvSpPr>
            <p:cNvPr id="129" name="Google Shape;129;p16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6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Google Shape;131;p16"/>
          <p:cNvSpPr/>
          <p:nvPr/>
        </p:nvSpPr>
        <p:spPr>
          <a:xfrm>
            <a:off x="1027649" y="8507397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 extrusionOk="0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1027650" y="2170475"/>
            <a:ext cx="7713900" cy="1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An application that provides an easy and intuitive way to learn the American sign language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48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1027650" y="4069500"/>
            <a:ext cx="72936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Real time video gesture recognition using machine learning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1029800" y="5958000"/>
            <a:ext cx="7293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Immediate feedback when successfully performing a gesture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10525" y="1287551"/>
            <a:ext cx="6545100" cy="3457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35463" y="5870990"/>
            <a:ext cx="6545100" cy="3674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7484200" y="993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12121"/>
                </a:solidFill>
              </a:rPr>
              <a:t>4</a:t>
            </a:fld>
            <a:endParaRPr sz="180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09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1311650" y="55540"/>
            <a:ext cx="49575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8" dirty="0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Teaching Method</a:t>
            </a:r>
            <a:endParaRPr sz="2000" dirty="0"/>
          </a:p>
        </p:txBody>
      </p:sp>
      <p:grpSp>
        <p:nvGrpSpPr>
          <p:cNvPr id="146" name="Google Shape;146;p17"/>
          <p:cNvGrpSpPr/>
          <p:nvPr/>
        </p:nvGrpSpPr>
        <p:grpSpPr>
          <a:xfrm rot="5400000">
            <a:off x="9015023" y="-3906064"/>
            <a:ext cx="563512" cy="18674540"/>
            <a:chOff x="0" y="-47625"/>
            <a:chExt cx="1239033" cy="2757000"/>
          </a:xfrm>
        </p:grpSpPr>
        <p:sp>
          <p:nvSpPr>
            <p:cNvPr id="147" name="Google Shape;147;p17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7"/>
            <p:cNvSpPr txBox="1"/>
            <p:nvPr/>
          </p:nvSpPr>
          <p:spPr>
            <a:xfrm>
              <a:off x="426333" y="-47625"/>
              <a:ext cx="8127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17"/>
          <p:cNvSpPr txBox="1"/>
          <p:nvPr/>
        </p:nvSpPr>
        <p:spPr>
          <a:xfrm>
            <a:off x="682850" y="1434525"/>
            <a:ext cx="9468900" cy="3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</a:rPr>
              <a:t>The app includes different types of exercises:</a:t>
            </a:r>
            <a:br>
              <a:rPr lang="en-US" sz="2800" dirty="0">
                <a:solidFill>
                  <a:schemeClr val="dk1"/>
                </a:solidFill>
              </a:rPr>
            </a:br>
            <a:endParaRPr sz="2800" dirty="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Repeating a gesture</a:t>
            </a:r>
            <a:endParaRPr sz="2800" dirty="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Choosing the word that matches a gesture</a:t>
            </a:r>
            <a:endParaRPr sz="2800" dirty="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Typing the word that matches a gesture</a:t>
            </a:r>
            <a:endParaRPr sz="2800" dirty="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Performing a gesture of a missing word in a sentence</a:t>
            </a:r>
            <a:endParaRPr sz="2800" dirty="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Signing an ASL sentence</a:t>
            </a: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-1688350" y="14023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52423"/>
              </a:solidFill>
            </a:endParaRPr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8476" y="5852625"/>
            <a:ext cx="6458109" cy="36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953575" y="5878150"/>
            <a:ext cx="96819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◄"/>
            </a:pPr>
            <a:r>
              <a:rPr lang="en-US" sz="2800" dirty="0">
                <a:solidFill>
                  <a:schemeClr val="dk1"/>
                </a:solidFill>
              </a:rPr>
              <a:t>The different types of exercises are based on memory recognition and recall to ensure an effective learning process.</a:t>
            </a:r>
            <a:endParaRPr sz="28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◄"/>
            </a:pPr>
            <a:r>
              <a:rPr lang="en-US" sz="2800" dirty="0">
                <a:solidFill>
                  <a:schemeClr val="dk1"/>
                </a:solidFill>
              </a:rPr>
              <a:t>At the end of each lesson, a score for the lesson is calculated</a:t>
            </a: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sldNum" idx="12"/>
          </p:nvPr>
        </p:nvSpPr>
        <p:spPr>
          <a:xfrm>
            <a:off x="7242350" y="992190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12121"/>
                </a:solidFill>
              </a:rPr>
              <a:t>5</a:t>
            </a:fld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51300" y="573500"/>
            <a:ext cx="7375275" cy="4079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09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6208050" y="158838"/>
            <a:ext cx="49575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8" dirty="0" err="1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MediaPipe</a:t>
            </a:r>
            <a:r>
              <a:rPr lang="en-US" sz="4898" dirty="0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Holistic</a:t>
            </a:r>
            <a:endParaRPr sz="2000" dirty="0"/>
          </a:p>
        </p:txBody>
      </p:sp>
      <p:grpSp>
        <p:nvGrpSpPr>
          <p:cNvPr id="162" name="Google Shape;162;p18"/>
          <p:cNvGrpSpPr/>
          <p:nvPr/>
        </p:nvGrpSpPr>
        <p:grpSpPr>
          <a:xfrm>
            <a:off x="17373600" y="-180827"/>
            <a:ext cx="914400" cy="10468053"/>
            <a:chOff x="0" y="-47625"/>
            <a:chExt cx="812800" cy="2757000"/>
          </a:xfrm>
        </p:grpSpPr>
        <p:sp>
          <p:nvSpPr>
            <p:cNvPr id="163" name="Google Shape;163;p18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8"/>
            <p:cNvSpPr txBox="1"/>
            <p:nvPr/>
          </p:nvSpPr>
          <p:spPr>
            <a:xfrm>
              <a:off x="0" y="-47625"/>
              <a:ext cx="8127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18"/>
          <p:cNvSpPr txBox="1"/>
          <p:nvPr/>
        </p:nvSpPr>
        <p:spPr>
          <a:xfrm>
            <a:off x="1028700" y="1746575"/>
            <a:ext cx="15898800" cy="52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MediaPipe Holistic - allows to extract signer’s gesture landmarks.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The MediaPipe holistic provides the following landmarks: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500" b="1">
                <a:solidFill>
                  <a:schemeClr val="dk1"/>
                </a:solidFill>
              </a:rPr>
              <a:t>Hand </a:t>
            </a:r>
            <a:r>
              <a:rPr lang="en-US" sz="2400">
                <a:solidFill>
                  <a:schemeClr val="dk1"/>
                </a:solidFill>
              </a:rPr>
              <a:t>- </a:t>
            </a:r>
            <a:r>
              <a:rPr lang="en-US" sz="2300">
                <a:solidFill>
                  <a:schemeClr val="dk1"/>
                </a:solidFill>
              </a:rPr>
              <a:t>These landmarks can be used to track hand gestures, hand poses, and interactions with objects.</a:t>
            </a:r>
            <a:endParaRPr sz="23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500" b="1">
                <a:solidFill>
                  <a:schemeClr val="dk1"/>
                </a:solidFill>
              </a:rPr>
              <a:t>Pose </a:t>
            </a:r>
            <a:r>
              <a:rPr lang="en-US" sz="2400">
                <a:solidFill>
                  <a:schemeClr val="dk1"/>
                </a:solidFill>
              </a:rPr>
              <a:t>- </a:t>
            </a:r>
            <a:r>
              <a:rPr lang="en-US" sz="2300">
                <a:solidFill>
                  <a:schemeClr val="dk1"/>
                </a:solidFill>
              </a:rPr>
              <a:t>These landmarks can be used for pose estimation, tracking body movements, and analyzing body gestures.</a:t>
            </a:r>
            <a:endParaRPr sz="230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500" b="1">
                <a:solidFill>
                  <a:schemeClr val="dk1"/>
                </a:solidFill>
              </a:rPr>
              <a:t>Facial </a:t>
            </a:r>
            <a:r>
              <a:rPr lang="en-US" sz="2400">
                <a:solidFill>
                  <a:schemeClr val="dk1"/>
                </a:solidFill>
              </a:rPr>
              <a:t>- </a:t>
            </a:r>
            <a:r>
              <a:rPr lang="en-US" sz="2300">
                <a:solidFill>
                  <a:schemeClr val="dk1"/>
                </a:solidFill>
              </a:rPr>
              <a:t>These landmarks can be used for facial recognition, facial expression analysis, and facial motion tracking, among other applications.</a:t>
            </a:r>
            <a:br>
              <a:rPr lang="en-US" sz="3200">
                <a:solidFill>
                  <a:schemeClr val="dk1"/>
                </a:solidFill>
              </a:rPr>
            </a:br>
            <a:endParaRPr sz="3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487" y="6361701"/>
            <a:ext cx="8403025" cy="291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8125" y="5754675"/>
            <a:ext cx="6814075" cy="38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11615825" y="9582800"/>
            <a:ext cx="608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1F2328"/>
                </a:solidFill>
              </a:rPr>
              <a:t>Example of MediaPipe Holistic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3357800" y="9369875"/>
            <a:ext cx="608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1F2328"/>
                </a:solidFill>
              </a:rPr>
              <a:t>Hand Landmarks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 txBox="1">
            <a:spLocks noGrp="1"/>
          </p:cNvSpPr>
          <p:nvPr>
            <p:ph type="sldNum" idx="12"/>
          </p:nvPr>
        </p:nvSpPr>
        <p:spPr>
          <a:xfrm>
            <a:off x="6973425" y="986247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12121"/>
                </a:solidFill>
              </a:rPr>
              <a:t>6</a:t>
            </a:fld>
            <a:endParaRPr sz="1800">
              <a:solidFill>
                <a:srgbClr val="21212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09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7922550" y="137858"/>
            <a:ext cx="49575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8" dirty="0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</a:t>
            </a:r>
            <a:endParaRPr sz="2000" dirty="0"/>
          </a:p>
        </p:txBody>
      </p:sp>
      <p:grpSp>
        <p:nvGrpSpPr>
          <p:cNvPr id="178" name="Google Shape;178;p19"/>
          <p:cNvGrpSpPr/>
          <p:nvPr/>
        </p:nvGrpSpPr>
        <p:grpSpPr>
          <a:xfrm>
            <a:off x="17373600" y="-180827"/>
            <a:ext cx="914400" cy="10468053"/>
            <a:chOff x="0" y="-47625"/>
            <a:chExt cx="812800" cy="2757000"/>
          </a:xfrm>
        </p:grpSpPr>
        <p:sp>
          <p:nvSpPr>
            <p:cNvPr id="179" name="Google Shape;179;p19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9"/>
            <p:cNvSpPr txBox="1"/>
            <p:nvPr/>
          </p:nvSpPr>
          <p:spPr>
            <a:xfrm>
              <a:off x="0" y="-47625"/>
              <a:ext cx="8127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19"/>
          <p:cNvSpPr txBox="1"/>
          <p:nvPr/>
        </p:nvSpPr>
        <p:spPr>
          <a:xfrm>
            <a:off x="1058100" y="1423850"/>
            <a:ext cx="14049000" cy="3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Uses an LSTM(Long short-term memory) machine learning model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LSTM is a variant of RNN(Recurrent neural network), which uses sequential data or time series data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Adds special memory block called cells in hidden layer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Cells controlled by input gate, output gate, and forget gate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Enables layer to remember helpful information over longer timelines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Well-suited for modeling sequential data like sign language videos</a:t>
            </a:r>
            <a:endParaRPr sz="3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550" y="5261235"/>
            <a:ext cx="8005925" cy="410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/>
          <p:nvPr/>
        </p:nvSpPr>
        <p:spPr>
          <a:xfrm>
            <a:off x="6938263" y="9372675"/>
            <a:ext cx="35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i="1">
                <a:solidFill>
                  <a:schemeClr val="dk1"/>
                </a:solidFill>
              </a:rPr>
              <a:t> LSTM Architecture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9"/>
          <p:cNvSpPr txBox="1">
            <a:spLocks noGrp="1"/>
          </p:cNvSpPr>
          <p:nvPr>
            <p:ph type="sldNum" idx="12"/>
          </p:nvPr>
        </p:nvSpPr>
        <p:spPr>
          <a:xfrm>
            <a:off x="6855750" y="99221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12121"/>
                </a:solidFill>
              </a:rPr>
              <a:t>7</a:t>
            </a:fld>
            <a:endParaRPr sz="180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09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6956625" y="10250"/>
            <a:ext cx="49575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8" dirty="0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Architecture</a:t>
            </a:r>
            <a:endParaRPr sz="2000" dirty="0"/>
          </a:p>
        </p:txBody>
      </p:sp>
      <p:grpSp>
        <p:nvGrpSpPr>
          <p:cNvPr id="192" name="Google Shape;192;p20"/>
          <p:cNvGrpSpPr/>
          <p:nvPr/>
        </p:nvGrpSpPr>
        <p:grpSpPr>
          <a:xfrm>
            <a:off x="17373600" y="-180827"/>
            <a:ext cx="914400" cy="10468053"/>
            <a:chOff x="0" y="-47625"/>
            <a:chExt cx="812800" cy="2757000"/>
          </a:xfrm>
        </p:grpSpPr>
        <p:sp>
          <p:nvSpPr>
            <p:cNvPr id="193" name="Google Shape;193;p20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0"/>
            <p:cNvSpPr txBox="1"/>
            <p:nvPr/>
          </p:nvSpPr>
          <p:spPr>
            <a:xfrm>
              <a:off x="0" y="-47625"/>
              <a:ext cx="8127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5" name="Google Shape;1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925" y="1974700"/>
            <a:ext cx="13383975" cy="75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 txBox="1">
            <a:spLocks noGrp="1"/>
          </p:cNvSpPr>
          <p:nvPr>
            <p:ph type="sldNum" idx="12"/>
          </p:nvPr>
        </p:nvSpPr>
        <p:spPr>
          <a:xfrm>
            <a:off x="6956625" y="984570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12121"/>
                </a:solidFill>
              </a:rPr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309" r="-203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6426200" y="377596"/>
            <a:ext cx="49575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Architecture</a:t>
            </a:r>
            <a:endParaRPr sz="2000"/>
          </a:p>
        </p:txBody>
      </p:sp>
      <p:grpSp>
        <p:nvGrpSpPr>
          <p:cNvPr id="203" name="Google Shape;203;p21"/>
          <p:cNvGrpSpPr/>
          <p:nvPr/>
        </p:nvGrpSpPr>
        <p:grpSpPr>
          <a:xfrm>
            <a:off x="17373600" y="-180827"/>
            <a:ext cx="914400" cy="10468053"/>
            <a:chOff x="0" y="-47625"/>
            <a:chExt cx="812800" cy="2757000"/>
          </a:xfrm>
        </p:grpSpPr>
        <p:sp>
          <p:nvSpPr>
            <p:cNvPr id="204" name="Google Shape;204;p21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1"/>
            <p:cNvSpPr txBox="1"/>
            <p:nvPr/>
          </p:nvSpPr>
          <p:spPr>
            <a:xfrm>
              <a:off x="0" y="-47625"/>
              <a:ext cx="8127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6855750" y="99221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12121"/>
                </a:solidFill>
              </a:rPr>
              <a:t>9</a:t>
            </a:fld>
            <a:endParaRPr sz="1800">
              <a:solidFill>
                <a:srgbClr val="212121"/>
              </a:solidFill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375200" y="4117675"/>
            <a:ext cx="1159800" cy="991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Input 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8" name="Google Shape;208;p21"/>
          <p:cNvCxnSpPr>
            <a:stCxn id="207" idx="3"/>
            <a:endCxn id="209" idx="1"/>
          </p:cNvCxnSpPr>
          <p:nvPr/>
        </p:nvCxnSpPr>
        <p:spPr>
          <a:xfrm>
            <a:off x="1535000" y="4613575"/>
            <a:ext cx="705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" name="Google Shape;209;p21"/>
          <p:cNvSpPr/>
          <p:nvPr/>
        </p:nvSpPr>
        <p:spPr>
          <a:xfrm>
            <a:off x="2240900" y="4117675"/>
            <a:ext cx="1159800" cy="991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Masking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0" name="Google Shape;210;p21"/>
          <p:cNvCxnSpPr>
            <a:stCxn id="209" idx="3"/>
          </p:cNvCxnSpPr>
          <p:nvPr/>
        </p:nvCxnSpPr>
        <p:spPr>
          <a:xfrm>
            <a:off x="3400700" y="4613575"/>
            <a:ext cx="705900" cy="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1" name="Google Shape;211;p21"/>
          <p:cNvSpPr/>
          <p:nvPr/>
        </p:nvSpPr>
        <p:spPr>
          <a:xfrm>
            <a:off x="4106600" y="4121875"/>
            <a:ext cx="1613700" cy="991800"/>
          </a:xfrm>
          <a:prstGeom prst="roundRect">
            <a:avLst>
              <a:gd name="adj" fmla="val 16667"/>
            </a:avLst>
          </a:prstGeom>
          <a:solidFill>
            <a:srgbClr val="9CC2E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LSTM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(16 Units)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" name="Google Shape;212;p21"/>
          <p:cNvCxnSpPr/>
          <p:nvPr/>
        </p:nvCxnSpPr>
        <p:spPr>
          <a:xfrm>
            <a:off x="5720300" y="4609375"/>
            <a:ext cx="705900" cy="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3" name="Google Shape;213;p21"/>
          <p:cNvSpPr/>
          <p:nvPr/>
        </p:nvSpPr>
        <p:spPr>
          <a:xfrm>
            <a:off x="6426200" y="4109275"/>
            <a:ext cx="1613700" cy="991800"/>
          </a:xfrm>
          <a:prstGeom prst="roundRect">
            <a:avLst>
              <a:gd name="adj" fmla="val 16667"/>
            </a:avLst>
          </a:prstGeom>
          <a:solidFill>
            <a:srgbClr val="9CC2E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LSTM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(32 Units)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p21"/>
          <p:cNvCxnSpPr/>
          <p:nvPr/>
        </p:nvCxnSpPr>
        <p:spPr>
          <a:xfrm>
            <a:off x="7972650" y="4600975"/>
            <a:ext cx="705900" cy="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" name="Google Shape;215;p21"/>
          <p:cNvSpPr/>
          <p:nvPr/>
        </p:nvSpPr>
        <p:spPr>
          <a:xfrm>
            <a:off x="8678550" y="4121875"/>
            <a:ext cx="1613700" cy="991800"/>
          </a:xfrm>
          <a:prstGeom prst="roundRect">
            <a:avLst>
              <a:gd name="adj" fmla="val 16667"/>
            </a:avLst>
          </a:prstGeom>
          <a:solidFill>
            <a:srgbClr val="9CC2E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LSTM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(16 Units)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6" name="Google Shape;216;p21"/>
          <p:cNvCxnSpPr/>
          <p:nvPr/>
        </p:nvCxnSpPr>
        <p:spPr>
          <a:xfrm>
            <a:off x="10225000" y="4613575"/>
            <a:ext cx="705900" cy="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7" name="Google Shape;217;p21"/>
          <p:cNvSpPr/>
          <p:nvPr/>
        </p:nvSpPr>
        <p:spPr>
          <a:xfrm>
            <a:off x="10930900" y="4121875"/>
            <a:ext cx="1613700" cy="9918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Dense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(64 Units)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Google Shape;218;p21"/>
          <p:cNvCxnSpPr/>
          <p:nvPr/>
        </p:nvCxnSpPr>
        <p:spPr>
          <a:xfrm>
            <a:off x="12544600" y="4600975"/>
            <a:ext cx="705900" cy="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9" name="Google Shape;219;p21"/>
          <p:cNvSpPr/>
          <p:nvPr/>
        </p:nvSpPr>
        <p:spPr>
          <a:xfrm>
            <a:off x="13183250" y="4109275"/>
            <a:ext cx="1613700" cy="9918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Dense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(32 Units)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21"/>
          <p:cNvCxnSpPr/>
          <p:nvPr/>
        </p:nvCxnSpPr>
        <p:spPr>
          <a:xfrm>
            <a:off x="14796950" y="4600975"/>
            <a:ext cx="705900" cy="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" name="Google Shape;221;p21"/>
          <p:cNvSpPr/>
          <p:nvPr/>
        </p:nvSpPr>
        <p:spPr>
          <a:xfrm>
            <a:off x="15502850" y="4109275"/>
            <a:ext cx="1613700" cy="9918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1145</Words>
  <Application>Microsoft Office PowerPoint</Application>
  <PresentationFormat>Custom</PresentationFormat>
  <Paragraphs>226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Lato</vt:lpstr>
      <vt:lpstr>League Spartan</vt:lpstr>
      <vt:lpstr>Poppins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אליאור מלק</cp:lastModifiedBy>
  <cp:revision>2</cp:revision>
  <dcterms:modified xsi:type="dcterms:W3CDTF">2024-09-21T10:00:32Z</dcterms:modified>
</cp:coreProperties>
</file>